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348" r:id="rId73"/>
    <p:sldId id="349" r:id="rId74"/>
    <p:sldId id="350" r:id="rId75"/>
    <p:sldId id="352" r:id="rId76"/>
    <p:sldId id="356" r:id="rId77"/>
    <p:sldId id="353" r:id="rId78"/>
    <p:sldId id="351" r:id="rId79"/>
    <p:sldId id="355" r:id="rId80"/>
    <p:sldId id="354" r:id="rId81"/>
    <p:sldId id="357" r:id="rId82"/>
    <p:sldId id="358" r:id="rId83"/>
    <p:sldId id="359" r:id="rId84"/>
    <p:sldId id="360" r:id="rId85"/>
    <p:sldId id="361" r:id="rId86"/>
    <p:sldId id="365" r:id="rId87"/>
    <p:sldId id="363" r:id="rId88"/>
    <p:sldId id="364" r:id="rId89"/>
    <p:sldId id="366" r:id="rId90"/>
    <p:sldId id="368" r:id="rId91"/>
    <p:sldId id="369" r:id="rId92"/>
    <p:sldId id="371" r:id="rId93"/>
    <p:sldId id="372" r:id="rId94"/>
    <p:sldId id="277" r:id="rId95"/>
    <p:sldId id="265" r:id="rId9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2/10/2017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2/10/2017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2/10/2017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2/10/2017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2/10/2017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2/10/2017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2/10/2017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2/10/2017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2/10/2017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hyperlink" Target="https://www.owasp.org/index.php/Main_Pag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4mwbFwf4yV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lanacion.com.ar/2066645-netflix-otra-vez-usada-para-una-estafa-por-phish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2.xml"/><Relationship Id="rId1" Type="http://schemas.openxmlformats.org/officeDocument/2006/relationships/video" Target="https://www.youtube.com/embed/TqZ_73YNJJ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sonicwall.com/en-us/phishing-iq-test-land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welivesecurity.com/la-es/2017/09/29/malware-que-mina-monero/?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securelist.com/the-great-bank-robbery-the-carbanak-apt/6873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237081" y="2324070"/>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pic>
        <p:nvPicPr>
          <p:cNvPr id="1026" name="Picture 2" descr="Resultado de imagen para owas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850" y="2776451"/>
            <a:ext cx="6020138" cy="213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064" y="1109862"/>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30721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r>
              <a:rPr lang="es-CO" dirty="0">
                <a:solidFill>
                  <a:schemeClr val="bg1"/>
                </a:solidFill>
                <a:latin typeface="Berlin Sans FB Demi" panose="020E0802020502020306" pitchFamily="34" charset="0"/>
              </a:rPr>
              <a:t>hping3 –l –a </a:t>
            </a:r>
            <a:r>
              <a:rPr lang="es-CO" dirty="0" err="1">
                <a:solidFill>
                  <a:schemeClr val="bg1"/>
                </a:solidFill>
                <a:latin typeface="Berlin Sans FB Demi" panose="020E0802020502020306" pitchFamily="34" charset="0"/>
              </a:rPr>
              <a:t>ip_victima</a:t>
            </a:r>
            <a:r>
              <a:rPr lang="es-CO" dirty="0">
                <a:solidFill>
                  <a:schemeClr val="bg1"/>
                </a:solidFill>
                <a:latin typeface="Berlin Sans FB Demi" panose="020E0802020502020306" pitchFamily="34" charset="0"/>
              </a:rPr>
              <a:t> </a:t>
            </a:r>
            <a:r>
              <a:rPr lang="es-CO" dirty="0" err="1">
                <a:solidFill>
                  <a:schemeClr val="bg1"/>
                </a:solidFill>
                <a:latin typeface="Berlin Sans FB Demi" panose="020E0802020502020306" pitchFamily="34" charset="0"/>
              </a:rPr>
              <a:t>ip_destino</a:t>
            </a:r>
            <a:endParaRPr lang="es-CO" dirty="0">
              <a:solidFill>
                <a:schemeClr val="bg1"/>
              </a:solidFill>
              <a:latin typeface="Berlin Sans FB Demi" panose="020E0802020502020306" pitchFamily="34" charset="0"/>
            </a:endParaRPr>
          </a:p>
          <a:p>
            <a:pPr marL="0" indent="0" algn="ctr">
              <a:buNone/>
            </a:pPr>
            <a:r>
              <a:rPr lang="es-CO" dirty="0">
                <a:solidFill>
                  <a:schemeClr val="bg1"/>
                </a:solidFill>
                <a:latin typeface="Berlin Sans FB Demi" panose="020E0802020502020306" pitchFamily="34" charset="0"/>
              </a:rPr>
              <a:t>hping3 –l –a 192.168.1.30 192.168.1.120</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802871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4mwbFwf4yVs"/>
          <p:cNvPicPr>
            <a:picLocks noGrp="1" noRot="1" noChangeAspect="1"/>
          </p:cNvPicPr>
          <p:nvPr>
            <p:ph idx="1"/>
            <a:videoFile r:link="rId1"/>
          </p:nvPr>
        </p:nvPicPr>
        <p:blipFill>
          <a:blip r:embed="rId3"/>
          <a:stretch>
            <a:fillRect/>
          </a:stretch>
        </p:blipFill>
        <p:spPr>
          <a:xfrm>
            <a:off x="365760" y="222193"/>
            <a:ext cx="11460479" cy="644651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74</a:t>
            </a:fld>
            <a:endParaRPr lang="es-CO"/>
          </a:p>
        </p:txBody>
      </p:sp>
    </p:spTree>
    <p:extLst>
      <p:ext uri="{BB962C8B-B14F-4D97-AF65-F5344CB8AC3E}">
        <p14:creationId xmlns:p14="http://schemas.microsoft.com/office/powerpoint/2010/main" val="9496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“Secuestrar los servidores DNS con el propósito de redirigir el tráfico de ciertas URL al equipo atacante”</a:t>
            </a:r>
          </a:p>
          <a:p>
            <a:pPr marL="0" indent="0" algn="ctr">
              <a:buNone/>
            </a:pPr>
            <a:r>
              <a:rPr lang="es-CO" sz="4400" dirty="0">
                <a:solidFill>
                  <a:schemeClr val="bg1"/>
                </a:solidFill>
                <a:latin typeface="Berlin Sans FB Demi" panose="020E0802020502020306" pitchFamily="34" charset="0"/>
              </a:rPr>
              <a:t>Se podría decir que es un derivado del </a:t>
            </a:r>
            <a:r>
              <a:rPr lang="es-CO" sz="4400" dirty="0" err="1">
                <a:solidFill>
                  <a:schemeClr val="bg1"/>
                </a:solidFill>
                <a:latin typeface="Berlin Sans FB Demi" panose="020E0802020502020306" pitchFamily="34" charset="0"/>
              </a:rPr>
              <a:t>phishing</a:t>
            </a:r>
            <a:r>
              <a:rPr lang="es-CO" sz="4400" dirty="0">
                <a:solidFill>
                  <a:schemeClr val="bg1"/>
                </a:solidFill>
                <a:latin typeface="Berlin Sans FB Demi" panose="020E0802020502020306" pitchFamily="34" charset="0"/>
              </a:rPr>
              <a:t>, pero, es más potente</a:t>
            </a:r>
          </a:p>
        </p:txBody>
      </p:sp>
    </p:spTree>
    <p:extLst>
      <p:ext uri="{BB962C8B-B14F-4D97-AF65-F5344CB8AC3E}">
        <p14:creationId xmlns:p14="http://schemas.microsoft.com/office/powerpoint/2010/main" val="405427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76</a:t>
            </a:fld>
            <a:endParaRPr lang="es-CO"/>
          </a:p>
        </p:txBody>
      </p:sp>
      <p:pic>
        <p:nvPicPr>
          <p:cNvPr id="5" name="Imagen 4"/>
          <p:cNvPicPr>
            <a:picLocks noChangeAspect="1"/>
          </p:cNvPicPr>
          <p:nvPr/>
        </p:nvPicPr>
        <p:blipFill>
          <a:blip r:embed="rId2"/>
          <a:stretch>
            <a:fillRect/>
          </a:stretch>
        </p:blipFill>
        <p:spPr>
          <a:xfrm>
            <a:off x="250685" y="1845732"/>
            <a:ext cx="11712396" cy="2709333"/>
          </a:xfrm>
          <a:prstGeom prst="rect">
            <a:avLst/>
          </a:prstGeom>
          <a:effectLst>
            <a:innerShdw blurRad="114300">
              <a:prstClr val="black"/>
            </a:innerShdw>
          </a:effectLst>
        </p:spPr>
      </p:pic>
    </p:spTree>
    <p:extLst>
      <p:ext uri="{BB962C8B-B14F-4D97-AF65-F5344CB8AC3E}">
        <p14:creationId xmlns:p14="http://schemas.microsoft.com/office/powerpoint/2010/main" val="14592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77</a:t>
            </a:fld>
            <a:endParaRPr lang="es-CO"/>
          </a:p>
        </p:txBody>
      </p:sp>
      <p:pic>
        <p:nvPicPr>
          <p:cNvPr id="1026" name="Picture 2" descr="Resultado de imagen para how pharmin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222" y="-9240"/>
            <a:ext cx="5214446" cy="686724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75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78</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615973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Pharming</a:t>
            </a:r>
            <a:r>
              <a:rPr lang="es-CO" sz="4400" u="sng" dirty="0">
                <a:solidFill>
                  <a:schemeClr val="bg1"/>
                </a:solidFill>
                <a:latin typeface="Berlin Sans FB Demi" panose="020E0802020502020306" pitchFamily="34" charset="0"/>
              </a:rPr>
              <a:t> local</a:t>
            </a:r>
          </a:p>
          <a:p>
            <a:pPr marL="0" indent="0" algn="ctr">
              <a:buNone/>
            </a:pPr>
            <a:r>
              <a:rPr lang="es-CO" sz="2400" dirty="0">
                <a:solidFill>
                  <a:schemeClr val="bg1"/>
                </a:solidFill>
                <a:latin typeface="Berlin Sans FB Demi" panose="020E0802020502020306" pitchFamily="34" charset="0"/>
              </a:rPr>
              <a:t>Windows 10</a:t>
            </a:r>
          </a:p>
          <a:p>
            <a:pPr marL="0" indent="0" algn="ctr">
              <a:buNone/>
            </a:pPr>
            <a:r>
              <a:rPr lang="es-CO" sz="2400" dirty="0">
                <a:solidFill>
                  <a:schemeClr val="bg1"/>
                </a:solidFill>
                <a:latin typeface="Berlin Sans FB Demi" panose="020E0802020502020306" pitchFamily="34" charset="0"/>
              </a:rPr>
              <a:t>C:\Windows\System32\drivers\etc\hosts</a:t>
            </a:r>
          </a:p>
          <a:p>
            <a:pPr marL="0" indent="0" algn="ctr">
              <a:buNone/>
            </a:pPr>
            <a:r>
              <a:rPr lang="es-CO" sz="2400" dirty="0">
                <a:solidFill>
                  <a:schemeClr val="bg1"/>
                </a:solidFill>
                <a:latin typeface="Berlin Sans FB Demi" panose="020E0802020502020306" pitchFamily="34" charset="0"/>
              </a:rPr>
              <a:t>Linux</a:t>
            </a:r>
          </a:p>
          <a:p>
            <a:pPr marL="0" indent="0" algn="ctr">
              <a:buNone/>
            </a:pPr>
            <a:r>
              <a:rPr lang="es-CO" sz="2400" dirty="0">
                <a:solidFill>
                  <a:schemeClr val="bg1"/>
                </a:solidFill>
                <a:latin typeface="Berlin Sans FB Demi" panose="020E0802020502020306" pitchFamily="34" charset="0"/>
              </a:rPr>
              <a:t>/</a:t>
            </a:r>
            <a:r>
              <a:rPr lang="es-CO" sz="2400" dirty="0" err="1">
                <a:solidFill>
                  <a:schemeClr val="bg1"/>
                </a:solidFill>
                <a:latin typeface="Berlin Sans FB Demi" panose="020E0802020502020306" pitchFamily="34" charset="0"/>
              </a:rPr>
              <a:t>etc</a:t>
            </a:r>
            <a:r>
              <a:rPr lang="es-CO" sz="2400" dirty="0">
                <a:solidFill>
                  <a:schemeClr val="bg1"/>
                </a:solidFill>
                <a:latin typeface="Berlin Sans FB Demi" panose="020E0802020502020306" pitchFamily="34" charset="0"/>
              </a:rPr>
              <a:t>/hosts</a:t>
            </a:r>
          </a:p>
        </p:txBody>
      </p:sp>
      <p:pic>
        <p:nvPicPr>
          <p:cNvPr id="8" name="Imagen 7"/>
          <p:cNvPicPr>
            <a:picLocks noChangeAspect="1"/>
          </p:cNvPicPr>
          <p:nvPr/>
        </p:nvPicPr>
        <p:blipFill>
          <a:blip r:embed="rId2"/>
          <a:stretch>
            <a:fillRect/>
          </a:stretch>
        </p:blipFill>
        <p:spPr>
          <a:xfrm>
            <a:off x="6622003" y="106594"/>
            <a:ext cx="5003952" cy="3309937"/>
          </a:xfrm>
          <a:prstGeom prst="rect">
            <a:avLst/>
          </a:prstGeom>
        </p:spPr>
      </p:pic>
      <p:pic>
        <p:nvPicPr>
          <p:cNvPr id="9" name="Imagen 8"/>
          <p:cNvPicPr>
            <a:picLocks noChangeAspect="1"/>
          </p:cNvPicPr>
          <p:nvPr/>
        </p:nvPicPr>
        <p:blipFill>
          <a:blip r:embed="rId3"/>
          <a:stretch>
            <a:fillRect/>
          </a:stretch>
        </p:blipFill>
        <p:spPr>
          <a:xfrm>
            <a:off x="6622003" y="3566159"/>
            <a:ext cx="4866186" cy="3226421"/>
          </a:xfrm>
          <a:prstGeom prst="rect">
            <a:avLst/>
          </a:prstGeom>
        </p:spPr>
      </p:pic>
    </p:spTree>
    <p:extLst>
      <p:ext uri="{BB962C8B-B14F-4D97-AF65-F5344CB8AC3E}">
        <p14:creationId xmlns:p14="http://schemas.microsoft.com/office/powerpoint/2010/main" val="2699973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79</a:t>
            </a:fld>
            <a:endParaRPr lang="es-CO"/>
          </a:p>
        </p:txBody>
      </p:sp>
      <p:sp>
        <p:nvSpPr>
          <p:cNvPr id="5" name="CuadroTexto 4"/>
          <p:cNvSpPr txBox="1"/>
          <p:nvPr/>
        </p:nvSpPr>
        <p:spPr>
          <a:xfrm>
            <a:off x="0" y="104775"/>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755774"/>
            <a:ext cx="4447309" cy="38914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Drive-</a:t>
            </a:r>
            <a:r>
              <a:rPr lang="es-CO" sz="4400" u="sng" dirty="0" err="1">
                <a:solidFill>
                  <a:schemeClr val="bg1"/>
                </a:solidFill>
                <a:latin typeface="Berlin Sans FB Demi" panose="020E0802020502020306" pitchFamily="34" charset="0"/>
              </a:rPr>
              <a:t>by</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Pharming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 ataque dirigido contra los servidores DNS de la víctima”</a:t>
            </a:r>
          </a:p>
        </p:txBody>
      </p:sp>
      <p:pic>
        <p:nvPicPr>
          <p:cNvPr id="3074" name="Picture 2" descr="Resultado de imagen para router ph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755774"/>
            <a:ext cx="6057900" cy="46005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Mail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la identidad de un correo electrónico.”</a:t>
            </a:r>
          </a:p>
          <a:p>
            <a:pPr marL="0" indent="0" algn="ctr">
              <a:buNone/>
            </a:pPr>
            <a:r>
              <a:rPr lang="es-CO" sz="4400" dirty="0">
                <a:solidFill>
                  <a:schemeClr val="bg1"/>
                </a:solidFill>
                <a:latin typeface="Berlin Sans FB Demi" panose="020E0802020502020306" pitchFamily="34" charset="0"/>
              </a:rPr>
              <a:t>Tiene como finalidad obtener información sensible o propagar malware mediante archivos adjuntos</a:t>
            </a:r>
          </a:p>
          <a:p>
            <a:pPr marL="0" indent="0" algn="ctr">
              <a:buNone/>
            </a:pPr>
            <a:r>
              <a:rPr lang="es-CO" sz="4400" dirty="0">
                <a:solidFill>
                  <a:schemeClr val="bg1"/>
                </a:solidFill>
                <a:latin typeface="Berlin Sans FB Demi" panose="020E0802020502020306" pitchFamily="34" charset="0"/>
              </a:rPr>
              <a:t>SET -  </a:t>
            </a:r>
            <a:r>
              <a:rPr lang="es-CO" sz="4400" dirty="0" err="1">
                <a:solidFill>
                  <a:schemeClr val="bg1"/>
                </a:solidFill>
                <a:latin typeface="Berlin Sans FB Demi" panose="020E0802020502020306" pitchFamily="34" charset="0"/>
              </a:rPr>
              <a:t>tool</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30623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p>
          <a:p>
            <a:pPr marL="0" indent="0" algn="ctr">
              <a:buNone/>
            </a:pPr>
            <a:r>
              <a:rPr lang="es-CO" sz="4400" dirty="0">
                <a:solidFill>
                  <a:schemeClr val="bg1"/>
                </a:solidFill>
                <a:latin typeface="Berlin Sans FB Demi" panose="020E0802020502020306" pitchFamily="34" charset="0"/>
              </a:rPr>
              <a:t>Usualmente se utiliza con Mail </a:t>
            </a:r>
            <a:r>
              <a:rPr lang="es-CO" sz="4400" dirty="0" err="1">
                <a:solidFill>
                  <a:schemeClr val="bg1"/>
                </a:solidFill>
                <a:latin typeface="Berlin Sans FB Demi" panose="020E0802020502020306" pitchFamily="34" charset="0"/>
              </a:rPr>
              <a:t>Spoofing</a:t>
            </a:r>
            <a:r>
              <a:rPr lang="es-CO" sz="4400" dirty="0">
                <a:solidFill>
                  <a:schemeClr val="bg1"/>
                </a:solidFill>
                <a:latin typeface="Berlin Sans FB Demi" panose="020E0802020502020306" pitchFamily="34" charset="0"/>
              </a:rPr>
              <a:t> (spam) en la cual se invita al usuario a visitar una página maliciosa o a un sitio para obtener información sensible. </a:t>
            </a:r>
          </a:p>
        </p:txBody>
      </p:sp>
    </p:spTree>
    <p:extLst>
      <p:ext uri="{BB962C8B-B14F-4D97-AF65-F5344CB8AC3E}">
        <p14:creationId xmlns:p14="http://schemas.microsoft.com/office/powerpoint/2010/main" val="1729680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Phishing</a:t>
            </a:r>
            <a:r>
              <a:rPr lang="es-CO" sz="4400" u="sng" dirty="0">
                <a:solidFill>
                  <a:schemeClr val="bg1"/>
                </a:solidFill>
                <a:latin typeface="Berlin Sans FB Demi" panose="020E0802020502020306" pitchFamily="34" charset="0"/>
              </a:rPr>
              <a:t> y </a:t>
            </a: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a:t>
            </a:r>
            <a:r>
              <a:rPr lang="es-CO" sz="4400" u="sng" dirty="0" err="1">
                <a:solidFill>
                  <a:schemeClr val="bg1"/>
                </a:solidFill>
                <a:latin typeface="Berlin Sans FB Demi" panose="020E0802020502020306" pitchFamily="34" charset="0"/>
              </a:rPr>
              <a:t>phishing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Revisar la URL de la página. </a:t>
            </a:r>
          </a:p>
          <a:p>
            <a:pPr algn="ctr"/>
            <a:r>
              <a:rPr lang="es-CO" sz="4400" dirty="0">
                <a:solidFill>
                  <a:schemeClr val="bg1"/>
                </a:solidFill>
                <a:latin typeface="Berlin Sans FB Demi" panose="020E0802020502020306" pitchFamily="34" charset="0"/>
              </a:rPr>
              <a:t>Revisar el código fuente HTML o JS.</a:t>
            </a:r>
          </a:p>
          <a:p>
            <a:pPr algn="ctr"/>
            <a:r>
              <a:rPr lang="es-CO" sz="4400" dirty="0">
                <a:solidFill>
                  <a:schemeClr val="bg1"/>
                </a:solidFill>
                <a:latin typeface="Berlin Sans FB Demi" panose="020E0802020502020306" pitchFamily="34" charset="0"/>
              </a:rPr>
              <a:t>Tener cuidado con las URL acortadas.</a:t>
            </a:r>
          </a:p>
        </p:txBody>
      </p:sp>
    </p:spTree>
    <p:extLst>
      <p:ext uri="{BB962C8B-B14F-4D97-AF65-F5344CB8AC3E}">
        <p14:creationId xmlns:p14="http://schemas.microsoft.com/office/powerpoint/2010/main" val="3589830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83</a:t>
            </a:fld>
            <a:endParaRPr lang="es-CO"/>
          </a:p>
        </p:txBody>
      </p:sp>
      <p:pic>
        <p:nvPicPr>
          <p:cNvPr id="5" name="Imagen 4">
            <a:hlinkClick r:id="rId2"/>
          </p:cNvPr>
          <p:cNvPicPr>
            <a:picLocks noChangeAspect="1"/>
          </p:cNvPicPr>
          <p:nvPr/>
        </p:nvPicPr>
        <p:blipFill>
          <a:blip r:embed="rId3"/>
          <a:stretch>
            <a:fillRect/>
          </a:stretch>
        </p:blipFill>
        <p:spPr>
          <a:xfrm>
            <a:off x="3391593" y="396450"/>
            <a:ext cx="5510646" cy="5901220"/>
          </a:xfrm>
          <a:prstGeom prst="rect">
            <a:avLst/>
          </a:prstGeom>
          <a:effectLst>
            <a:innerShdw blurRad="114300">
              <a:prstClr val="black"/>
            </a:innerShdw>
          </a:effectLst>
        </p:spPr>
      </p:pic>
    </p:spTree>
    <p:extLst>
      <p:ext uri="{BB962C8B-B14F-4D97-AF65-F5344CB8AC3E}">
        <p14:creationId xmlns:p14="http://schemas.microsoft.com/office/powerpoint/2010/main" val="747877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TqZ_73YNJJ8"/>
          <p:cNvPicPr>
            <a:picLocks noGrp="1" noRot="1" noChangeAspect="1"/>
          </p:cNvPicPr>
          <p:nvPr>
            <p:ph idx="1"/>
            <a:videoFile r:link="rId1"/>
          </p:nvPr>
        </p:nvPicPr>
        <p:blipFill>
          <a:blip r:embed="rId3"/>
          <a:stretch>
            <a:fillRect/>
          </a:stretch>
        </p:blipFill>
        <p:spPr>
          <a:xfrm>
            <a:off x="443345" y="154304"/>
            <a:ext cx="11311776" cy="636287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84</a:t>
            </a:fld>
            <a:endParaRPr lang="es-CO"/>
          </a:p>
        </p:txBody>
      </p:sp>
    </p:spTree>
    <p:extLst>
      <p:ext uri="{BB962C8B-B14F-4D97-AF65-F5344CB8AC3E}">
        <p14:creationId xmlns:p14="http://schemas.microsoft.com/office/powerpoint/2010/main" val="375520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85</a:t>
            </a:fld>
            <a:endParaRPr lang="es-CO"/>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700"/>
            <a:ext cx="6368673" cy="4944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firefox phis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75" y="554700"/>
            <a:ext cx="5911545" cy="29526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6819318" y="4133891"/>
            <a:ext cx="1059906" cy="707886"/>
          </a:xfrm>
          <a:prstGeom prst="rect">
            <a:avLst/>
          </a:prstGeom>
        </p:spPr>
        <p:txBody>
          <a:bodyPr wrap="none">
            <a:spAutoFit/>
          </a:bodyPr>
          <a:lstStyle/>
          <a:p>
            <a:r>
              <a:rPr lang="es-CO" sz="4000" u="sng" dirty="0">
                <a:solidFill>
                  <a:schemeClr val="bg1"/>
                </a:solidFill>
                <a:latin typeface="Berlin Sans FB Demi" panose="020E0802020502020306" pitchFamily="34" charset="0"/>
                <a:hlinkClick r:id="rId4"/>
              </a:rPr>
              <a:t>link</a:t>
            </a:r>
            <a:endParaRPr lang="es-CO" dirty="0"/>
          </a:p>
        </p:txBody>
      </p:sp>
    </p:spTree>
    <p:extLst>
      <p:ext uri="{BB962C8B-B14F-4D97-AF65-F5344CB8AC3E}">
        <p14:creationId xmlns:p14="http://schemas.microsoft.com/office/powerpoint/2010/main" val="1086302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86</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a:extLst>
              <a:ext uri="{FF2B5EF4-FFF2-40B4-BE49-F238E27FC236}">
                <a16:creationId xmlns:a16="http://schemas.microsoft.com/office/drawing/2014/main" id="{1ABAC654-BF8F-488E-9A0C-65D0F166EC86}"/>
              </a:ext>
            </a:extLst>
          </p:cNvPr>
          <p:cNvPicPr>
            <a:picLocks noChangeAspect="1"/>
          </p:cNvPicPr>
          <p:nvPr/>
        </p:nvPicPr>
        <p:blipFill>
          <a:blip r:embed="rId3"/>
          <a:stretch>
            <a:fillRect/>
          </a:stretch>
        </p:blipFill>
        <p:spPr>
          <a:xfrm>
            <a:off x="536815" y="1879482"/>
            <a:ext cx="5076942" cy="4476868"/>
          </a:xfrm>
          <a:prstGeom prst="rect">
            <a:avLst/>
          </a:prstGeom>
          <a:effectLst>
            <a:innerShdw blurRad="114300">
              <a:prstClr val="black"/>
            </a:innerShdw>
          </a:effectLst>
        </p:spPr>
      </p:pic>
      <p:pic>
        <p:nvPicPr>
          <p:cNvPr id="9" name="Imagen 8">
            <a:extLst>
              <a:ext uri="{FF2B5EF4-FFF2-40B4-BE49-F238E27FC236}">
                <a16:creationId xmlns:a16="http://schemas.microsoft.com/office/drawing/2014/main" id="{BBF6977B-A25B-49FF-BED2-A04708DD928A}"/>
              </a:ext>
            </a:extLst>
          </p:cNvPr>
          <p:cNvPicPr>
            <a:picLocks noChangeAspect="1"/>
          </p:cNvPicPr>
          <p:nvPr/>
        </p:nvPicPr>
        <p:blipFill>
          <a:blip r:embed="rId4"/>
          <a:stretch>
            <a:fillRect/>
          </a:stretch>
        </p:blipFill>
        <p:spPr>
          <a:xfrm>
            <a:off x="6495155" y="1879482"/>
            <a:ext cx="4397829" cy="4456545"/>
          </a:xfrm>
          <a:prstGeom prst="rect">
            <a:avLst/>
          </a:prstGeom>
          <a:effectLst>
            <a:innerShdw blurRad="114300">
              <a:prstClr val="black"/>
            </a:innerShdw>
          </a:effectLst>
        </p:spPr>
      </p:pic>
    </p:spTree>
    <p:extLst>
      <p:ext uri="{BB962C8B-B14F-4D97-AF65-F5344CB8AC3E}">
        <p14:creationId xmlns:p14="http://schemas.microsoft.com/office/powerpoint/2010/main" val="138932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87</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Spear</a:t>
            </a:r>
            <a:r>
              <a:rPr lang="es-CO" sz="4400" u="sng" dirty="0">
                <a:solidFill>
                  <a:schemeClr val="bg1"/>
                </a:solidFill>
                <a:latin typeface="Berlin Sans FB Demi" panose="020E0802020502020306" pitchFamily="34" charset="0"/>
              </a:rPr>
              <a:t> phishing</a:t>
            </a:r>
          </a:p>
          <a:p>
            <a:pPr marL="0" indent="0" algn="ctr">
              <a:buNone/>
            </a:pPr>
            <a:r>
              <a:rPr lang="es-CO" sz="4400" dirty="0">
                <a:solidFill>
                  <a:schemeClr val="bg1"/>
                </a:solidFill>
                <a:latin typeface="Berlin Sans FB Demi" panose="020E0802020502020306" pitchFamily="34" charset="0"/>
              </a:rPr>
              <a:t>“Es un ataque de phishing más dirigido a un objetivo”; se realiza con la finalidad de obtener información sensible. </a:t>
            </a:r>
          </a:p>
          <a:p>
            <a:pPr marL="0" indent="0" algn="ctr">
              <a:buNone/>
            </a:pP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8374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88</a:t>
            </a:fld>
            <a:endParaRPr lang="es-CO"/>
          </a:p>
        </p:txBody>
      </p:sp>
      <p:pic>
        <p:nvPicPr>
          <p:cNvPr id="1026" name="Picture 2" descr="Resultado de imagen para carbanak">
            <a:hlinkClick r:id="rId2"/>
            <a:extLst>
              <a:ext uri="{FF2B5EF4-FFF2-40B4-BE49-F238E27FC236}">
                <a16:creationId xmlns:a16="http://schemas.microsoft.com/office/drawing/2014/main" id="{D32A37FD-A568-4B11-B26D-A9999554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54" y="685042"/>
            <a:ext cx="9074092" cy="567130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08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89</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algn="ctr"/>
            <a:r>
              <a:rPr lang="es-CO" sz="4400" dirty="0">
                <a:solidFill>
                  <a:schemeClr val="bg1"/>
                </a:solidFill>
                <a:latin typeface="Berlin Sans FB Demi" panose="020E0802020502020306" pitchFamily="34" charset="0"/>
              </a:rPr>
              <a:t>ARP (</a:t>
            </a:r>
            <a:r>
              <a:rPr lang="es-CO" sz="4400" dirty="0" err="1">
                <a:solidFill>
                  <a:schemeClr val="bg1"/>
                </a:solidFill>
                <a:latin typeface="Berlin Sans FB Demi" panose="020E0802020502020306" pitchFamily="34" charset="0"/>
              </a:rPr>
              <a:t>Address</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Resolution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Protocol</a:t>
            </a:r>
            <a:r>
              <a:rPr lang="es-CO" sz="4400" dirty="0">
                <a:solidFill>
                  <a:schemeClr val="bg1"/>
                </a:solidFill>
                <a:latin typeface="Berlin Sans FB Demi" panose="020E0802020502020306" pitchFamily="34" charset="0"/>
              </a:rPr>
              <a:t>), es un protocolo de red encargado de asociar la IP de un dispositivo con la MAC de su tarjeta de red.</a:t>
            </a:r>
          </a:p>
          <a:p>
            <a:pPr algn="ctr"/>
            <a:r>
              <a:rPr lang="es-CO" sz="4400" dirty="0">
                <a:solidFill>
                  <a:schemeClr val="bg1"/>
                </a:solidFill>
                <a:latin typeface="Berlin Sans FB Demi" panose="020E0802020502020306" pitchFamily="34" charset="0"/>
              </a:rPr>
              <a:t>DNS (</a:t>
            </a:r>
            <a:r>
              <a:rPr lang="es-CO" sz="4400" dirty="0" err="1">
                <a:solidFill>
                  <a:schemeClr val="bg1"/>
                </a:solidFill>
                <a:latin typeface="Berlin Sans FB Demi" panose="020E0802020502020306" pitchFamily="34" charset="0"/>
              </a:rPr>
              <a:t>Domain</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Name</a:t>
            </a:r>
            <a:r>
              <a:rPr lang="es-CO" sz="4400" dirty="0">
                <a:solidFill>
                  <a:schemeClr val="bg1"/>
                </a:solidFill>
                <a:latin typeface="Berlin Sans FB Demi" panose="020E0802020502020306" pitchFamily="34" charset="0"/>
              </a:rPr>
              <a:t> Server), es un protocolo que asocia las direcciones IP de los dispositivos con los nombre de dominio. </a:t>
            </a:r>
          </a:p>
        </p:txBody>
      </p:sp>
    </p:spTree>
    <p:extLst>
      <p:ext uri="{BB962C8B-B14F-4D97-AF65-F5344CB8AC3E}">
        <p14:creationId xmlns:p14="http://schemas.microsoft.com/office/powerpoint/2010/main" val="36018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90</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2000548"/>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ARP (</a:t>
            </a:r>
            <a:r>
              <a:rPr lang="es-CO" sz="2400" dirty="0" err="1">
                <a:solidFill>
                  <a:schemeClr val="bg1"/>
                </a:solidFill>
                <a:latin typeface="Berlin Sans FB Demi" panose="020E0802020502020306" pitchFamily="34" charset="0"/>
              </a:rPr>
              <a:t>Address</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Resolution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Protocol</a:t>
            </a:r>
            <a:r>
              <a:rPr lang="es-CO" sz="2400" dirty="0">
                <a:solidFill>
                  <a:schemeClr val="bg1"/>
                </a:solidFill>
                <a:latin typeface="Berlin Sans FB Demi" panose="020E0802020502020306" pitchFamily="34" charset="0"/>
              </a:rPr>
              <a:t>), es un </a:t>
            </a:r>
            <a:r>
              <a:rPr lang="es-CO" sz="2800" dirty="0">
                <a:solidFill>
                  <a:schemeClr val="bg1"/>
                </a:solidFill>
                <a:latin typeface="Berlin Sans FB Demi" panose="020E0802020502020306" pitchFamily="34" charset="0"/>
              </a:rPr>
              <a:t>protocolo</a:t>
            </a:r>
            <a:r>
              <a:rPr lang="es-CO" sz="2400" dirty="0">
                <a:solidFill>
                  <a:schemeClr val="bg1"/>
                </a:solidFill>
                <a:latin typeface="Berlin Sans FB Demi" panose="020E0802020502020306" pitchFamily="34" charset="0"/>
              </a:rPr>
              <a:t> de red encargado de asociar la IP de un dispositivo con la MAC de su tarjeta de red.</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815882"/>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“ARP </a:t>
            </a:r>
            <a:r>
              <a:rPr lang="es-CO" sz="2800" dirty="0" err="1">
                <a:solidFill>
                  <a:schemeClr val="bg1"/>
                </a:solidFill>
                <a:latin typeface="Berlin Sans FB Demi" panose="020E0802020502020306" pitchFamily="34" charset="0"/>
              </a:rPr>
              <a:t>Spoofing</a:t>
            </a:r>
            <a:r>
              <a:rPr lang="es-CO" sz="2800" dirty="0">
                <a:solidFill>
                  <a:schemeClr val="bg1"/>
                </a:solidFill>
                <a:latin typeface="Berlin Sans FB Demi" panose="020E0802020502020306" pitchFamily="34" charset="0"/>
              </a:rPr>
              <a:t> es la técnica de suplantar las direcciones MAC asociadas a una IP dentro de las tablas ARP”</a:t>
            </a:r>
            <a:endParaRPr lang="es-CO" sz="2800" dirty="0"/>
          </a:p>
        </p:txBody>
      </p:sp>
    </p:spTree>
    <p:extLst>
      <p:ext uri="{BB962C8B-B14F-4D97-AF65-F5344CB8AC3E}">
        <p14:creationId xmlns:p14="http://schemas.microsoft.com/office/powerpoint/2010/main" val="365685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91</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sp>
        <p:nvSpPr>
          <p:cNvPr id="2" name="CuadroTexto 1">
            <a:extLst>
              <a:ext uri="{FF2B5EF4-FFF2-40B4-BE49-F238E27FC236}">
                <a16:creationId xmlns:a16="http://schemas.microsoft.com/office/drawing/2014/main" id="{93E6BC2D-DAA0-4F52-B679-5616DC2B1E5A}"/>
              </a:ext>
            </a:extLst>
          </p:cNvPr>
          <p:cNvSpPr txBox="1"/>
          <p:nvPr/>
        </p:nvSpPr>
        <p:spPr>
          <a:xfrm>
            <a:off x="960582" y="2637728"/>
            <a:ext cx="4719782" cy="1569660"/>
          </a:xfrm>
          <a:prstGeom prst="rect">
            <a:avLst/>
          </a:prstGeom>
          <a:noFill/>
        </p:spPr>
        <p:txBody>
          <a:bodyPr wrap="square" rtlCol="0">
            <a:spAutoFit/>
          </a:bodyPr>
          <a:lstStyle/>
          <a:p>
            <a:r>
              <a:rPr lang="es-CO" sz="2400" dirty="0">
                <a:solidFill>
                  <a:schemeClr val="bg1"/>
                </a:solidFill>
                <a:latin typeface="Berlin Sans FB Demi" panose="020E0802020502020306" pitchFamily="34" charset="0"/>
              </a:rPr>
              <a:t>DNS (</a:t>
            </a:r>
            <a:r>
              <a:rPr lang="es-CO" sz="2400" dirty="0" err="1">
                <a:solidFill>
                  <a:schemeClr val="bg1"/>
                </a:solidFill>
                <a:latin typeface="Berlin Sans FB Demi" panose="020E0802020502020306" pitchFamily="34" charset="0"/>
              </a:rPr>
              <a:t>Domain</a:t>
            </a:r>
            <a:r>
              <a:rPr lang="es-CO" sz="2400" dirty="0">
                <a:solidFill>
                  <a:schemeClr val="bg1"/>
                </a:solidFill>
                <a:latin typeface="Berlin Sans FB Demi" panose="020E0802020502020306" pitchFamily="34" charset="0"/>
              </a:rPr>
              <a:t> </a:t>
            </a:r>
            <a:r>
              <a:rPr lang="es-CO" sz="2400" dirty="0" err="1">
                <a:solidFill>
                  <a:schemeClr val="bg1"/>
                </a:solidFill>
                <a:latin typeface="Berlin Sans FB Demi" panose="020E0802020502020306" pitchFamily="34" charset="0"/>
              </a:rPr>
              <a:t>Name</a:t>
            </a:r>
            <a:r>
              <a:rPr lang="es-CO" sz="2400" dirty="0">
                <a:solidFill>
                  <a:schemeClr val="bg1"/>
                </a:solidFill>
                <a:latin typeface="Berlin Sans FB Demi" panose="020E0802020502020306" pitchFamily="34" charset="0"/>
              </a:rPr>
              <a:t> Server), es un protocolo que asocia las direcciones IP de los dispositivos con los nombre de dominio.</a:t>
            </a:r>
            <a:endParaRPr lang="es-CO" sz="2400" dirty="0"/>
          </a:p>
        </p:txBody>
      </p:sp>
      <p:sp>
        <p:nvSpPr>
          <p:cNvPr id="8" name="CuadroTexto 7">
            <a:extLst>
              <a:ext uri="{FF2B5EF4-FFF2-40B4-BE49-F238E27FC236}">
                <a16:creationId xmlns:a16="http://schemas.microsoft.com/office/drawing/2014/main" id="{A311683E-DB0F-4361-B949-97A4DBB89D2C}"/>
              </a:ext>
            </a:extLst>
          </p:cNvPr>
          <p:cNvSpPr txBox="1"/>
          <p:nvPr/>
        </p:nvSpPr>
        <p:spPr>
          <a:xfrm>
            <a:off x="6184669" y="2637727"/>
            <a:ext cx="4719782" cy="1384995"/>
          </a:xfrm>
          <a:prstGeom prst="rect">
            <a:avLst/>
          </a:prstGeom>
          <a:noFill/>
        </p:spPr>
        <p:txBody>
          <a:bodyPr wrap="square" rtlCol="0">
            <a:spAutoFit/>
          </a:bodyPr>
          <a:lstStyle/>
          <a:p>
            <a:r>
              <a:rPr lang="es-CO" sz="2800" dirty="0">
                <a:solidFill>
                  <a:schemeClr val="bg1"/>
                </a:solidFill>
                <a:latin typeface="Berlin Sans FB Demi" panose="020E0802020502020306" pitchFamily="34" charset="0"/>
              </a:rPr>
              <a:t>“Es una técnica para suplantación de IP o de DNS.”</a:t>
            </a:r>
            <a:endParaRPr lang="es-CO" sz="2800" dirty="0"/>
          </a:p>
        </p:txBody>
      </p:sp>
    </p:spTree>
    <p:extLst>
      <p:ext uri="{BB962C8B-B14F-4D97-AF65-F5344CB8AC3E}">
        <p14:creationId xmlns:p14="http://schemas.microsoft.com/office/powerpoint/2010/main" val="34922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92</a:t>
            </a:fld>
            <a:endParaRPr lang="es-CO"/>
          </a:p>
        </p:txBody>
      </p:sp>
      <p:sp>
        <p:nvSpPr>
          <p:cNvPr id="6" name="CuadroTexto 5"/>
          <p:cNvSpPr txBox="1"/>
          <p:nvPr/>
        </p:nvSpPr>
        <p:spPr>
          <a:xfrm>
            <a:off x="0" y="-94730"/>
            <a:ext cx="12192000" cy="2031325"/>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p>
          <a:p>
            <a:pPr algn="ctr"/>
            <a:r>
              <a:rPr lang="es-CO" sz="3600" b="1" dirty="0">
                <a:solidFill>
                  <a:schemeClr val="bg1"/>
                </a:solidFill>
                <a:latin typeface="Berlin Sans FB Demi" panose="020E0802020502020306" pitchFamily="34" charset="0"/>
              </a:rPr>
              <a:t>Suplantación lógica</a:t>
            </a:r>
          </a:p>
          <a:p>
            <a:pPr algn="ct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714895" y="1611630"/>
            <a:ext cx="5045825" cy="4035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ARP </a:t>
            </a:r>
            <a:r>
              <a:rPr lang="es-CO" sz="4400" u="sng" dirty="0" err="1">
                <a:solidFill>
                  <a:schemeClr val="bg1"/>
                </a:solidFill>
                <a:latin typeface="Berlin Sans FB Demi" panose="020E0802020502020306" pitchFamily="34" charset="0"/>
              </a:rPr>
              <a:t>Spoofing</a:t>
            </a:r>
            <a:r>
              <a:rPr lang="es-CO" sz="4400" u="sng" dirty="0">
                <a:solidFill>
                  <a:schemeClr val="bg1"/>
                </a:solidFill>
                <a:latin typeface="Berlin Sans FB Demi" panose="020E0802020502020306" pitchFamily="34" charset="0"/>
              </a:rPr>
              <a:t> + DNS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7B868D4E-29FA-41D4-9065-C8B91F1E6D22}"/>
              </a:ext>
            </a:extLst>
          </p:cNvPr>
          <p:cNvPicPr>
            <a:picLocks noChangeAspect="1"/>
          </p:cNvPicPr>
          <p:nvPr/>
        </p:nvPicPr>
        <p:blipFill>
          <a:blip r:embed="rId2"/>
          <a:stretch>
            <a:fillRect/>
          </a:stretch>
        </p:blipFill>
        <p:spPr>
          <a:xfrm>
            <a:off x="5904149" y="1752257"/>
            <a:ext cx="5750295" cy="4079269"/>
          </a:xfrm>
          <a:prstGeom prst="rect">
            <a:avLst/>
          </a:prstGeom>
          <a:effectLst>
            <a:innerShdw blurRad="114300">
              <a:prstClr val="black"/>
            </a:innerShdw>
          </a:effectLst>
        </p:spPr>
      </p:pic>
    </p:spTree>
    <p:extLst>
      <p:ext uri="{BB962C8B-B14F-4D97-AF65-F5344CB8AC3E}">
        <p14:creationId xmlns:p14="http://schemas.microsoft.com/office/powerpoint/2010/main" val="36719188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3BCEAA-2887-4ECF-BCD0-F749F8A8B9B0}"/>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F8894DC1-B0BC-46C6-9595-3090270814F8}"/>
              </a:ext>
            </a:extLst>
          </p:cNvPr>
          <p:cNvSpPr>
            <a:spLocks noGrp="1"/>
          </p:cNvSpPr>
          <p:nvPr>
            <p:ph idx="1"/>
          </p:nvPr>
        </p:nvSpPr>
        <p:spPr/>
        <p:txBody>
          <a:bodyPr/>
          <a:lstStyle/>
          <a:p>
            <a:endParaRPr lang="es-CO"/>
          </a:p>
        </p:txBody>
      </p:sp>
      <p:sp>
        <p:nvSpPr>
          <p:cNvPr id="4" name="Marcador de número de diapositiva 3">
            <a:extLst>
              <a:ext uri="{FF2B5EF4-FFF2-40B4-BE49-F238E27FC236}">
                <a16:creationId xmlns:a16="http://schemas.microsoft.com/office/drawing/2014/main" id="{29D7C6B8-7A68-4F5D-8E1B-795C0A8E15B2}"/>
              </a:ext>
            </a:extLst>
          </p:cNvPr>
          <p:cNvSpPr>
            <a:spLocks noGrp="1"/>
          </p:cNvSpPr>
          <p:nvPr>
            <p:ph type="sldNum" sz="quarter" idx="12"/>
          </p:nvPr>
        </p:nvSpPr>
        <p:spPr/>
        <p:txBody>
          <a:bodyPr/>
          <a:lstStyle/>
          <a:p>
            <a:fld id="{FF3034EF-BFAE-4255-A656-297DAB7FEC3B}" type="slidenum">
              <a:rPr lang="es-CO" smtClean="0"/>
              <a:t>93</a:t>
            </a:fld>
            <a:endParaRPr lang="es-CO"/>
          </a:p>
        </p:txBody>
      </p:sp>
    </p:spTree>
    <p:extLst>
      <p:ext uri="{BB962C8B-B14F-4D97-AF65-F5344CB8AC3E}">
        <p14:creationId xmlns:p14="http://schemas.microsoft.com/office/powerpoint/2010/main" val="3807101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94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95</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1538</TotalTime>
  <Words>1317</Words>
  <Application>Microsoft Office PowerPoint</Application>
  <PresentationFormat>Panorámica</PresentationFormat>
  <Paragraphs>417</Paragraphs>
  <Slides>95</Slides>
  <Notes>0</Notes>
  <HiddenSlides>0</HiddenSlides>
  <MMClips>11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95</vt:i4>
      </vt:variant>
    </vt:vector>
  </HeadingPairs>
  <TitlesOfParts>
    <vt:vector size="100"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134</cp:revision>
  <dcterms:created xsi:type="dcterms:W3CDTF">2017-09-04T21:29:19Z</dcterms:created>
  <dcterms:modified xsi:type="dcterms:W3CDTF">2017-10-03T05:42:24Z</dcterms:modified>
</cp:coreProperties>
</file>